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1" d="100"/>
          <a:sy n="41" d="100"/>
        </p:scale>
        <p:origin x="1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06124B-0095-44AA-98EF-DF4D18187AAC}"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04DE5-5B4B-45B9-83AF-57DE37670064}" type="slidenum">
              <a:rPr lang="en-US" smtClean="0"/>
              <a:t>‹#›</a:t>
            </a:fld>
            <a:endParaRPr lang="en-US"/>
          </a:p>
        </p:txBody>
      </p:sp>
    </p:spTree>
    <p:extLst>
      <p:ext uri="{BB962C8B-B14F-4D97-AF65-F5344CB8AC3E}">
        <p14:creationId xmlns:p14="http://schemas.microsoft.com/office/powerpoint/2010/main" val="2814580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06124B-0095-44AA-98EF-DF4D18187AAC}"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04DE5-5B4B-45B9-83AF-57DE37670064}" type="slidenum">
              <a:rPr lang="en-US" smtClean="0"/>
              <a:t>‹#›</a:t>
            </a:fld>
            <a:endParaRPr lang="en-US"/>
          </a:p>
        </p:txBody>
      </p:sp>
    </p:spTree>
    <p:extLst>
      <p:ext uri="{BB962C8B-B14F-4D97-AF65-F5344CB8AC3E}">
        <p14:creationId xmlns:p14="http://schemas.microsoft.com/office/powerpoint/2010/main" val="251840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06124B-0095-44AA-98EF-DF4D18187AAC}"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04DE5-5B4B-45B9-83AF-57DE37670064}" type="slidenum">
              <a:rPr lang="en-US" smtClean="0"/>
              <a:t>‹#›</a:t>
            </a:fld>
            <a:endParaRPr lang="en-US"/>
          </a:p>
        </p:txBody>
      </p:sp>
    </p:spTree>
    <p:extLst>
      <p:ext uri="{BB962C8B-B14F-4D97-AF65-F5344CB8AC3E}">
        <p14:creationId xmlns:p14="http://schemas.microsoft.com/office/powerpoint/2010/main" val="2148934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06124B-0095-44AA-98EF-DF4D18187AAC}"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04DE5-5B4B-45B9-83AF-57DE37670064}" type="slidenum">
              <a:rPr lang="en-US" smtClean="0"/>
              <a:t>‹#›</a:t>
            </a:fld>
            <a:endParaRPr lang="en-US"/>
          </a:p>
        </p:txBody>
      </p:sp>
    </p:spTree>
    <p:extLst>
      <p:ext uri="{BB962C8B-B14F-4D97-AF65-F5344CB8AC3E}">
        <p14:creationId xmlns:p14="http://schemas.microsoft.com/office/powerpoint/2010/main" val="470801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06124B-0095-44AA-98EF-DF4D18187AAC}"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04DE5-5B4B-45B9-83AF-57DE37670064}" type="slidenum">
              <a:rPr lang="en-US" smtClean="0"/>
              <a:t>‹#›</a:t>
            </a:fld>
            <a:endParaRPr lang="en-US"/>
          </a:p>
        </p:txBody>
      </p:sp>
    </p:spTree>
    <p:extLst>
      <p:ext uri="{BB962C8B-B14F-4D97-AF65-F5344CB8AC3E}">
        <p14:creationId xmlns:p14="http://schemas.microsoft.com/office/powerpoint/2010/main" val="2882087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06124B-0095-44AA-98EF-DF4D18187AAC}"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04DE5-5B4B-45B9-83AF-57DE37670064}" type="slidenum">
              <a:rPr lang="en-US" smtClean="0"/>
              <a:t>‹#›</a:t>
            </a:fld>
            <a:endParaRPr lang="en-US"/>
          </a:p>
        </p:txBody>
      </p:sp>
    </p:spTree>
    <p:extLst>
      <p:ext uri="{BB962C8B-B14F-4D97-AF65-F5344CB8AC3E}">
        <p14:creationId xmlns:p14="http://schemas.microsoft.com/office/powerpoint/2010/main" val="321177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06124B-0095-44AA-98EF-DF4D18187AAC}"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E04DE5-5B4B-45B9-83AF-57DE37670064}" type="slidenum">
              <a:rPr lang="en-US" smtClean="0"/>
              <a:t>‹#›</a:t>
            </a:fld>
            <a:endParaRPr lang="en-US"/>
          </a:p>
        </p:txBody>
      </p:sp>
    </p:spTree>
    <p:extLst>
      <p:ext uri="{BB962C8B-B14F-4D97-AF65-F5344CB8AC3E}">
        <p14:creationId xmlns:p14="http://schemas.microsoft.com/office/powerpoint/2010/main" val="79498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06124B-0095-44AA-98EF-DF4D18187AAC}"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E04DE5-5B4B-45B9-83AF-57DE37670064}" type="slidenum">
              <a:rPr lang="en-US" smtClean="0"/>
              <a:t>‹#›</a:t>
            </a:fld>
            <a:endParaRPr lang="en-US"/>
          </a:p>
        </p:txBody>
      </p:sp>
    </p:spTree>
    <p:extLst>
      <p:ext uri="{BB962C8B-B14F-4D97-AF65-F5344CB8AC3E}">
        <p14:creationId xmlns:p14="http://schemas.microsoft.com/office/powerpoint/2010/main" val="906287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6124B-0095-44AA-98EF-DF4D18187AAC}"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E04DE5-5B4B-45B9-83AF-57DE37670064}" type="slidenum">
              <a:rPr lang="en-US" smtClean="0"/>
              <a:t>‹#›</a:t>
            </a:fld>
            <a:endParaRPr lang="en-US"/>
          </a:p>
        </p:txBody>
      </p:sp>
    </p:spTree>
    <p:extLst>
      <p:ext uri="{BB962C8B-B14F-4D97-AF65-F5344CB8AC3E}">
        <p14:creationId xmlns:p14="http://schemas.microsoft.com/office/powerpoint/2010/main" val="354300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06124B-0095-44AA-98EF-DF4D18187AAC}"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04DE5-5B4B-45B9-83AF-57DE37670064}" type="slidenum">
              <a:rPr lang="en-US" smtClean="0"/>
              <a:t>‹#›</a:t>
            </a:fld>
            <a:endParaRPr lang="en-US"/>
          </a:p>
        </p:txBody>
      </p:sp>
    </p:spTree>
    <p:extLst>
      <p:ext uri="{BB962C8B-B14F-4D97-AF65-F5344CB8AC3E}">
        <p14:creationId xmlns:p14="http://schemas.microsoft.com/office/powerpoint/2010/main" val="347656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06124B-0095-44AA-98EF-DF4D18187AAC}"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04DE5-5B4B-45B9-83AF-57DE37670064}" type="slidenum">
              <a:rPr lang="en-US" smtClean="0"/>
              <a:t>‹#›</a:t>
            </a:fld>
            <a:endParaRPr lang="en-US"/>
          </a:p>
        </p:txBody>
      </p:sp>
    </p:spTree>
    <p:extLst>
      <p:ext uri="{BB962C8B-B14F-4D97-AF65-F5344CB8AC3E}">
        <p14:creationId xmlns:p14="http://schemas.microsoft.com/office/powerpoint/2010/main" val="337915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6124B-0095-44AA-98EF-DF4D18187AAC}" type="datetimeFigureOut">
              <a:rPr lang="en-US" smtClean="0"/>
              <a:t>11/7/2017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04DE5-5B4B-45B9-83AF-57DE37670064}" type="slidenum">
              <a:rPr lang="en-US" smtClean="0"/>
              <a:t>‹#›</a:t>
            </a:fld>
            <a:endParaRPr lang="en-US"/>
          </a:p>
        </p:txBody>
      </p:sp>
    </p:spTree>
    <p:extLst>
      <p:ext uri="{BB962C8B-B14F-4D97-AF65-F5344CB8AC3E}">
        <p14:creationId xmlns:p14="http://schemas.microsoft.com/office/powerpoint/2010/main" val="3455874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79"/>
            <a:ext cx="12192000" cy="6870879"/>
          </a:xfrm>
          <a:prstGeom prst="rect">
            <a:avLst/>
          </a:prstGeom>
        </p:spPr>
      </p:pic>
      <p:sp>
        <p:nvSpPr>
          <p:cNvPr id="5" name="TextBox 4"/>
          <p:cNvSpPr txBox="1"/>
          <p:nvPr/>
        </p:nvSpPr>
        <p:spPr>
          <a:xfrm rot="21261070">
            <a:off x="4034099" y="1929620"/>
            <a:ext cx="7787148" cy="3046988"/>
          </a:xfrm>
          <a:prstGeom prst="rect">
            <a:avLst/>
          </a:prstGeom>
          <a:noFill/>
        </p:spPr>
        <p:txBody>
          <a:bodyPr wrap="square" rtlCol="0">
            <a:spAutoFit/>
          </a:bodyPr>
          <a:lstStyle/>
          <a:p>
            <a:r>
              <a:rPr lang="en-US" sz="4800" dirty="0" smtClean="0">
                <a:solidFill>
                  <a:schemeClr val="bg1"/>
                </a:solidFill>
                <a:latin typeface="Lucida Handwriting" panose="03010101010101010101" pitchFamily="66" charset="0"/>
              </a:rPr>
              <a:t>     </a:t>
            </a:r>
            <a:r>
              <a:rPr lang="en-US" sz="4800" dirty="0" err="1" smtClean="0">
                <a:solidFill>
                  <a:schemeClr val="bg1"/>
                </a:solidFill>
                <a:latin typeface="Lucida Handwriting" panose="03010101010101010101" pitchFamily="66" charset="0"/>
              </a:rPr>
              <a:t>Feliz</a:t>
            </a:r>
            <a:r>
              <a:rPr lang="en-US" sz="4800" dirty="0" smtClean="0">
                <a:solidFill>
                  <a:schemeClr val="bg1"/>
                </a:solidFill>
                <a:latin typeface="Lucida Handwriting" panose="03010101010101010101" pitchFamily="66" charset="0"/>
              </a:rPr>
              <a:t> </a:t>
            </a:r>
            <a:r>
              <a:rPr lang="en-US" sz="4800" dirty="0" err="1" smtClean="0">
                <a:solidFill>
                  <a:schemeClr val="bg1"/>
                </a:solidFill>
                <a:latin typeface="Lucida Handwriting" panose="03010101010101010101" pitchFamily="66" charset="0"/>
              </a:rPr>
              <a:t>Navidad</a:t>
            </a:r>
            <a:endParaRPr lang="en-US" sz="4800" dirty="0" smtClean="0">
              <a:solidFill>
                <a:schemeClr val="bg1"/>
              </a:solidFill>
              <a:latin typeface="Lucida Handwriting" panose="03010101010101010101" pitchFamily="66" charset="0"/>
            </a:endParaRPr>
          </a:p>
          <a:p>
            <a:r>
              <a:rPr lang="en-US" sz="4800" dirty="0">
                <a:solidFill>
                  <a:schemeClr val="bg1"/>
                </a:solidFill>
                <a:latin typeface="Lucida Handwriting" panose="03010101010101010101" pitchFamily="66" charset="0"/>
              </a:rPr>
              <a:t> </a:t>
            </a:r>
            <a:r>
              <a:rPr lang="en-US" sz="4800" dirty="0" smtClean="0">
                <a:solidFill>
                  <a:schemeClr val="bg1"/>
                </a:solidFill>
                <a:latin typeface="Lucida Handwriting" panose="03010101010101010101" pitchFamily="66" charset="0"/>
              </a:rPr>
              <a:t>     </a:t>
            </a:r>
          </a:p>
          <a:p>
            <a:r>
              <a:rPr lang="en-US" sz="4800" dirty="0">
                <a:solidFill>
                  <a:schemeClr val="bg1"/>
                </a:solidFill>
                <a:latin typeface="Lucida Handwriting" panose="03010101010101010101" pitchFamily="66" charset="0"/>
              </a:rPr>
              <a:t> </a:t>
            </a:r>
            <a:r>
              <a:rPr lang="en-US" sz="4800" dirty="0" smtClean="0">
                <a:solidFill>
                  <a:schemeClr val="bg1"/>
                </a:solidFill>
                <a:latin typeface="Lucida Handwriting" panose="03010101010101010101" pitchFamily="66" charset="0"/>
              </a:rPr>
              <a:t>  Christmas in Mexico</a:t>
            </a:r>
          </a:p>
          <a:p>
            <a:r>
              <a:rPr lang="en-US" sz="4800" dirty="0">
                <a:solidFill>
                  <a:schemeClr val="bg1"/>
                </a:solidFill>
                <a:latin typeface="Lucida Handwriting" panose="03010101010101010101" pitchFamily="66" charset="0"/>
              </a:rPr>
              <a:t> </a:t>
            </a:r>
            <a:r>
              <a:rPr lang="en-US" sz="4800" dirty="0" smtClean="0">
                <a:solidFill>
                  <a:schemeClr val="bg1"/>
                </a:solidFill>
                <a:latin typeface="Lucida Handwriting" panose="03010101010101010101" pitchFamily="66" charset="0"/>
              </a:rPr>
              <a:t>  </a:t>
            </a:r>
            <a:endParaRPr lang="en-US" sz="4800" dirty="0">
              <a:solidFill>
                <a:schemeClr val="bg1"/>
              </a:solidFill>
              <a:latin typeface="Lucida Handwriting" panose="03010101010101010101" pitchFamily="66" charset="0"/>
            </a:endParaRPr>
          </a:p>
        </p:txBody>
      </p:sp>
      <p:sp>
        <p:nvSpPr>
          <p:cNvPr id="6" name="TextBox 5"/>
          <p:cNvSpPr txBox="1"/>
          <p:nvPr/>
        </p:nvSpPr>
        <p:spPr>
          <a:xfrm>
            <a:off x="6356449" y="5808372"/>
            <a:ext cx="3457251" cy="369332"/>
          </a:xfrm>
          <a:prstGeom prst="rect">
            <a:avLst/>
          </a:prstGeom>
          <a:noFill/>
        </p:spPr>
        <p:txBody>
          <a:bodyPr wrap="square" rtlCol="0">
            <a:spAutoFit/>
          </a:bodyPr>
          <a:lstStyle/>
          <a:p>
            <a:r>
              <a:rPr lang="en-US" dirty="0" smtClean="0">
                <a:solidFill>
                  <a:schemeClr val="bg1"/>
                </a:solidFill>
                <a:latin typeface="Lucida Handwriting" panose="03010101010101010101" pitchFamily="66" charset="0"/>
              </a:rPr>
              <a:t>BY: Carolina Vergara</a:t>
            </a:r>
            <a:endParaRPr lang="en-US" dirty="0">
              <a:solidFill>
                <a:schemeClr val="bg1"/>
              </a:solidFill>
              <a:latin typeface="Lucida Handwriting" panose="03010101010101010101" pitchFamily="66" charset="0"/>
            </a:endParaRPr>
          </a:p>
        </p:txBody>
      </p:sp>
    </p:spTree>
    <p:extLst>
      <p:ext uri="{BB962C8B-B14F-4D97-AF65-F5344CB8AC3E}">
        <p14:creationId xmlns:p14="http://schemas.microsoft.com/office/powerpoint/2010/main" val="3710070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extBox 1"/>
          <p:cNvSpPr txBox="1"/>
          <p:nvPr/>
        </p:nvSpPr>
        <p:spPr>
          <a:xfrm>
            <a:off x="239151" y="1981917"/>
            <a:ext cx="6161649" cy="4893647"/>
          </a:xfrm>
          <a:prstGeom prst="rect">
            <a:avLst/>
          </a:prstGeom>
          <a:noFill/>
        </p:spPr>
        <p:txBody>
          <a:bodyPr wrap="square" rtlCol="0">
            <a:spAutoFit/>
          </a:bodyPr>
          <a:lstStyle/>
          <a:p>
            <a:pPr marL="285750" indent="-285750">
              <a:buFont typeface="Wingdings 2" panose="05020102010507070707" pitchFamily="18" charset="2"/>
              <a:buChar char=""/>
            </a:pPr>
            <a:r>
              <a:rPr lang="en-US" sz="2400" dirty="0" smtClean="0">
                <a:latin typeface="Comic Sans MS" panose="030F0702030302020204" pitchFamily="66" charset="0"/>
              </a:rPr>
              <a:t>Many </a:t>
            </a:r>
            <a:r>
              <a:rPr lang="en-US" sz="2400" dirty="0">
                <a:latin typeface="Comic Sans MS" panose="030F0702030302020204" pitchFamily="66" charset="0"/>
              </a:rPr>
              <a:t>of Mexico’s Christmas traditions came from Old Spain. These traditions were originally introduced during the colonial era as a means of teaching Christian morals and the Bible to the Indians</a:t>
            </a:r>
            <a:r>
              <a:rPr lang="en-US" sz="2400" dirty="0" smtClean="0">
                <a:latin typeface="Comic Sans MS" panose="030F0702030302020204" pitchFamily="66" charset="0"/>
              </a:rPr>
              <a:t>.</a:t>
            </a:r>
          </a:p>
          <a:p>
            <a:endParaRPr lang="en-US" sz="2400" dirty="0"/>
          </a:p>
          <a:p>
            <a:pPr marL="285750" indent="-285750">
              <a:buFont typeface="Wingdings 2" panose="05020102010507070707" pitchFamily="18" charset="2"/>
              <a:buChar char="ä"/>
            </a:pPr>
            <a:r>
              <a:rPr lang="en-US" sz="2400" dirty="0" smtClean="0">
                <a:latin typeface="Comic Sans MS" panose="030F0702030302020204" pitchFamily="66" charset="0"/>
              </a:rPr>
              <a:t>The </a:t>
            </a:r>
            <a:r>
              <a:rPr lang="en-US" sz="2400" dirty="0">
                <a:latin typeface="Comic Sans MS" panose="030F0702030302020204" pitchFamily="66" charset="0"/>
              </a:rPr>
              <a:t>first Christmas in Mexico was celebrated in 1538 by Fray Pedro de Gante. The Indians enjoyed the new feast day and celebrated it by adding their own colorful touches of flowers and feathers.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756" y="2152357"/>
            <a:ext cx="6051243" cy="3814103"/>
          </a:xfrm>
          <a:prstGeom prst="rect">
            <a:avLst/>
          </a:prstGeom>
        </p:spPr>
      </p:pic>
      <p:sp>
        <p:nvSpPr>
          <p:cNvPr id="4" name="TextBox 3"/>
          <p:cNvSpPr txBox="1"/>
          <p:nvPr/>
        </p:nvSpPr>
        <p:spPr>
          <a:xfrm>
            <a:off x="956812" y="562706"/>
            <a:ext cx="10367889" cy="830997"/>
          </a:xfrm>
          <a:prstGeom prst="rect">
            <a:avLst/>
          </a:prstGeom>
          <a:noFill/>
        </p:spPr>
        <p:txBody>
          <a:bodyPr wrap="square" rtlCol="0">
            <a:spAutoFit/>
          </a:bodyPr>
          <a:lstStyle/>
          <a:p>
            <a:r>
              <a:rPr lang="en-US" sz="4800" dirty="0" smtClean="0">
                <a:latin typeface="Lucida Handwriting" panose="03010101010101010101" pitchFamily="66" charset="0"/>
              </a:rPr>
              <a:t>The First Christmas in Mexico</a:t>
            </a:r>
            <a:endParaRPr lang="en-US" sz="4800" dirty="0">
              <a:latin typeface="Lucida Handwriting" panose="03010101010101010101" pitchFamily="66" charset="0"/>
            </a:endParaRPr>
          </a:p>
        </p:txBody>
      </p:sp>
    </p:spTree>
    <p:extLst>
      <p:ext uri="{BB962C8B-B14F-4D97-AF65-F5344CB8AC3E}">
        <p14:creationId xmlns:p14="http://schemas.microsoft.com/office/powerpoint/2010/main" val="1166937250"/>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p:cNvSpPr txBox="1"/>
          <p:nvPr/>
        </p:nvSpPr>
        <p:spPr>
          <a:xfrm>
            <a:off x="534572" y="1336430"/>
            <a:ext cx="10747717" cy="2379626"/>
          </a:xfrm>
          <a:prstGeom prst="rect">
            <a:avLst/>
          </a:prstGeom>
          <a:noFill/>
        </p:spPr>
        <p:txBody>
          <a:bodyPr wrap="square" rtlCol="0">
            <a:spAutoFit/>
          </a:bodyPr>
          <a:lstStyle/>
          <a:p>
            <a:pPr marL="342900" marR="0" lvl="0" indent="-342900">
              <a:lnSpc>
                <a:spcPct val="107000"/>
              </a:lnSpc>
              <a:spcBef>
                <a:spcPts val="0"/>
              </a:spcBef>
              <a:spcAft>
                <a:spcPts val="0"/>
              </a:spcAft>
              <a:buFont typeface="Wingdings 2" panose="05020102010507070707" pitchFamily="18" charset="2"/>
              <a:buChar char=""/>
            </a:pPr>
            <a:r>
              <a:rPr lang="en-US" sz="2000" dirty="0">
                <a:latin typeface="Comic Sans MS" panose="030F0702030302020204" pitchFamily="66" charset="0"/>
                <a:ea typeface="Calibri" panose="020F0502020204030204" pitchFamily="34" charset="0"/>
                <a:cs typeface="Times New Roman" panose="02020603050405020304" pitchFamily="18" charset="0"/>
              </a:rPr>
              <a:t>The most traditional and important Christmas decoration is the Nativity scene. Most families set it up by December 14 and it is left out on display until February 2.</a:t>
            </a:r>
          </a:p>
          <a:p>
            <a:pPr marL="342900" marR="0" lvl="0" indent="-342900">
              <a:lnSpc>
                <a:spcPct val="107000"/>
              </a:lnSpc>
              <a:spcBef>
                <a:spcPts val="0"/>
              </a:spcBef>
              <a:spcAft>
                <a:spcPts val="0"/>
              </a:spcAft>
              <a:buFont typeface="Wingdings 2" panose="05020102010507070707" pitchFamily="18" charset="2"/>
              <a:buChar char=""/>
            </a:pPr>
            <a:r>
              <a:rPr lang="en-US" sz="2000" dirty="0">
                <a:latin typeface="Comic Sans MS" panose="030F0702030302020204" pitchFamily="66" charset="0"/>
                <a:ea typeface="Calibri" panose="020F0502020204030204" pitchFamily="34" charset="0"/>
                <a:cs typeface="Times New Roman" panose="02020603050405020304" pitchFamily="18" charset="0"/>
              </a:rPr>
              <a:t>Many homes decorate with poinsettia flowers, which are native to Mexico</a:t>
            </a:r>
          </a:p>
          <a:p>
            <a:pPr marL="342900" marR="0" lvl="0" indent="-342900">
              <a:lnSpc>
                <a:spcPct val="107000"/>
              </a:lnSpc>
              <a:spcBef>
                <a:spcPts val="0"/>
              </a:spcBef>
              <a:spcAft>
                <a:spcPts val="0"/>
              </a:spcAft>
              <a:buFont typeface="Wingdings 2" panose="05020102010507070707" pitchFamily="18" charset="2"/>
              <a:buChar char=""/>
            </a:pPr>
            <a:r>
              <a:rPr lang="en-US" sz="2000" dirty="0">
                <a:latin typeface="Comic Sans MS" panose="030F0702030302020204" pitchFamily="66" charset="0"/>
                <a:ea typeface="Calibri" panose="020F0502020204030204" pitchFamily="34" charset="0"/>
                <a:cs typeface="Times New Roman" panose="02020603050405020304" pitchFamily="18" charset="0"/>
              </a:rPr>
              <a:t>The piñata is part of the décor during </a:t>
            </a:r>
            <a:r>
              <a:rPr lang="en-US" sz="2000" dirty="0" err="1">
                <a:latin typeface="Comic Sans MS" panose="030F0702030302020204" pitchFamily="66" charset="0"/>
                <a:ea typeface="Calibri" panose="020F0502020204030204" pitchFamily="34" charset="0"/>
                <a:cs typeface="Times New Roman" panose="02020603050405020304" pitchFamily="18" charset="0"/>
              </a:rPr>
              <a:t>las</a:t>
            </a:r>
            <a:r>
              <a:rPr lang="en-US" sz="2000" dirty="0">
                <a:latin typeface="Comic Sans MS" panose="030F0702030302020204" pitchFamily="66" charset="0"/>
                <a:ea typeface="Calibri" panose="020F0502020204030204" pitchFamily="34" charset="0"/>
                <a:cs typeface="Times New Roman" panose="02020603050405020304" pitchFamily="18" charset="0"/>
              </a:rPr>
              <a:t> posadas, they are usually in the shape of a star.</a:t>
            </a:r>
          </a:p>
          <a:p>
            <a:pPr marL="342900" marR="0" lvl="0" indent="-342900">
              <a:lnSpc>
                <a:spcPct val="107000"/>
              </a:lnSpc>
              <a:spcBef>
                <a:spcPts val="0"/>
              </a:spcBef>
              <a:spcAft>
                <a:spcPts val="800"/>
              </a:spcAft>
              <a:buFont typeface="Wingdings 2" panose="05020102010507070707" pitchFamily="18" charset="2"/>
              <a:buChar char=""/>
            </a:pPr>
            <a:r>
              <a:rPr lang="en-US" sz="2000" dirty="0">
                <a:latin typeface="Comic Sans MS" panose="030F0702030302020204" pitchFamily="66" charset="0"/>
                <a:ea typeface="Calibri" panose="020F0502020204030204" pitchFamily="34" charset="0"/>
                <a:cs typeface="Times New Roman" panose="02020603050405020304" pitchFamily="18" charset="0"/>
              </a:rPr>
              <a:t>Christmas tree ornaments are often handmade of glass, straw, and pottery. Mexican homes typically decorate with earth tones instead of the usual red and green.</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59" y="3814885"/>
            <a:ext cx="3780929" cy="283913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5870" y="3814885"/>
            <a:ext cx="3780929" cy="283913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6688" y="3814885"/>
            <a:ext cx="4139182" cy="2839134"/>
          </a:xfrm>
          <a:prstGeom prst="rect">
            <a:avLst/>
          </a:prstGeom>
        </p:spPr>
      </p:pic>
      <p:sp>
        <p:nvSpPr>
          <p:cNvPr id="6" name="TextBox 5"/>
          <p:cNvSpPr txBox="1"/>
          <p:nvPr/>
        </p:nvSpPr>
        <p:spPr>
          <a:xfrm>
            <a:off x="534572" y="317519"/>
            <a:ext cx="10774212" cy="646331"/>
          </a:xfrm>
          <a:prstGeom prst="rect">
            <a:avLst/>
          </a:prstGeom>
          <a:noFill/>
        </p:spPr>
        <p:txBody>
          <a:bodyPr wrap="square" rtlCol="0">
            <a:spAutoFit/>
          </a:bodyPr>
          <a:lstStyle/>
          <a:p>
            <a:r>
              <a:rPr lang="en-US" sz="3600" dirty="0" smtClean="0">
                <a:latin typeface="Lucida Handwriting" panose="03010101010101010101" pitchFamily="66" charset="0"/>
              </a:rPr>
              <a:t>Decorations During Christmas in Mexico</a:t>
            </a:r>
            <a:endParaRPr lang="en-US" sz="3600" dirty="0">
              <a:latin typeface="Lucida Handwriting" panose="03010101010101010101" pitchFamily="66" charset="0"/>
            </a:endParaRPr>
          </a:p>
        </p:txBody>
      </p:sp>
    </p:spTree>
    <p:extLst>
      <p:ext uri="{BB962C8B-B14F-4D97-AF65-F5344CB8AC3E}">
        <p14:creationId xmlns:p14="http://schemas.microsoft.com/office/powerpoint/2010/main" val="14902603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92480" y="1505243"/>
            <a:ext cx="10607040" cy="2726900"/>
          </a:xfrm>
          <a:prstGeom prst="rect">
            <a:avLst/>
          </a:prstGeom>
          <a:noFill/>
        </p:spPr>
        <p:txBody>
          <a:bodyPr wrap="square" rtlCol="0">
            <a:spAutoFit/>
          </a:bodyPr>
          <a:lstStyle/>
          <a:p>
            <a:pPr marL="342900" marR="0" lvl="0" indent="-342900">
              <a:lnSpc>
                <a:spcPct val="107000"/>
              </a:lnSpc>
              <a:spcBef>
                <a:spcPts val="0"/>
              </a:spcBef>
              <a:spcAft>
                <a:spcPts val="0"/>
              </a:spcAft>
              <a:buFont typeface="Wingdings 2" panose="05020102010507070707" pitchFamily="18" charset="2"/>
              <a:buChar char=""/>
            </a:pPr>
            <a:r>
              <a:rPr lang="en-US" sz="2000" dirty="0">
                <a:latin typeface="Comic Sans MS" panose="030F0702030302020204" pitchFamily="66" charset="0"/>
                <a:ea typeface="Calibri" panose="020F0502020204030204" pitchFamily="34" charset="0"/>
                <a:cs typeface="Times New Roman" panose="02020603050405020304" pitchFamily="18" charset="0"/>
              </a:rPr>
              <a:t>After the posadas typical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foods eaten </a:t>
            </a:r>
            <a:r>
              <a:rPr lang="en-US" sz="2000" dirty="0">
                <a:latin typeface="Comic Sans MS" panose="030F0702030302020204" pitchFamily="66" charset="0"/>
                <a:ea typeface="Calibri" panose="020F0502020204030204" pitchFamily="34" charset="0"/>
                <a:cs typeface="Times New Roman" panose="02020603050405020304" pitchFamily="18" charset="0"/>
              </a:rPr>
              <a:t>during this time of year are tamales with a variety of fillings. </a:t>
            </a:r>
            <a:r>
              <a:rPr lang="en-US" sz="2000" dirty="0" err="1">
                <a:latin typeface="Comic Sans MS" panose="030F0702030302020204" pitchFamily="66" charset="0"/>
                <a:ea typeface="Calibri" panose="020F0502020204030204" pitchFamily="34" charset="0"/>
                <a:cs typeface="Times New Roman" panose="02020603050405020304" pitchFamily="18" charset="0"/>
              </a:rPr>
              <a:t>Ponche</a:t>
            </a:r>
            <a:r>
              <a:rPr lang="en-US" sz="2000" dirty="0">
                <a:latin typeface="Comic Sans MS" panose="030F0702030302020204" pitchFamily="66" charset="0"/>
                <a:ea typeface="Calibri" panose="020F0502020204030204" pitchFamily="34" charset="0"/>
                <a:cs typeface="Times New Roman" panose="02020603050405020304" pitchFamily="18" charset="0"/>
              </a:rPr>
              <a:t> </a:t>
            </a:r>
            <a:r>
              <a:rPr lang="en-US" sz="2000" dirty="0" err="1">
                <a:latin typeface="Comic Sans MS" panose="030F0702030302020204" pitchFamily="66" charset="0"/>
                <a:ea typeface="Calibri" panose="020F0502020204030204" pitchFamily="34" charset="0"/>
                <a:cs typeface="Times New Roman" panose="02020603050405020304" pitchFamily="18" charset="0"/>
              </a:rPr>
              <a:t>Navideño</a:t>
            </a:r>
            <a:r>
              <a:rPr lang="en-US" sz="2000" dirty="0">
                <a:latin typeface="Comic Sans MS" panose="030F0702030302020204" pitchFamily="66" charset="0"/>
                <a:ea typeface="Calibri" panose="020F0502020204030204" pitchFamily="34" charset="0"/>
                <a:cs typeface="Times New Roman" panose="02020603050405020304" pitchFamily="18" charset="0"/>
              </a:rPr>
              <a:t> is served as well. This Mexican hot fruit punch is made with Mexican hawthorn, guavas, apples and </a:t>
            </a:r>
            <a:r>
              <a:rPr lang="en-US" sz="2000" dirty="0" err="1">
                <a:latin typeface="Comic Sans MS" panose="030F0702030302020204" pitchFamily="66" charset="0"/>
                <a:ea typeface="Calibri" panose="020F0502020204030204" pitchFamily="34" charset="0"/>
                <a:cs typeface="Times New Roman" panose="02020603050405020304" pitchFamily="18" charset="0"/>
              </a:rPr>
              <a:t>piloncillo</a:t>
            </a:r>
            <a:r>
              <a:rPr lang="en-US" sz="2000" dirty="0">
                <a:latin typeface="Comic Sans MS" panose="030F0702030302020204" pitchFamily="66"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Wingdings 2" panose="05020102010507070707" pitchFamily="18" charset="2"/>
              <a:buChar char=""/>
            </a:pPr>
            <a:r>
              <a:rPr lang="en-US" sz="2000" dirty="0">
                <a:latin typeface="Comic Sans MS" panose="030F0702030302020204" pitchFamily="66" charset="0"/>
                <a:ea typeface="Calibri" panose="020F0502020204030204" pitchFamily="34" charset="0"/>
                <a:cs typeface="Times New Roman" panose="02020603050405020304" pitchFamily="18" charset="0"/>
              </a:rPr>
              <a:t>During the Christmas Eve feast many families eat </a:t>
            </a:r>
            <a:r>
              <a:rPr lang="en-US" sz="2000" dirty="0" err="1">
                <a:latin typeface="Comic Sans MS" panose="030F0702030302020204" pitchFamily="66" charset="0"/>
                <a:ea typeface="Calibri" panose="020F0502020204030204" pitchFamily="34" charset="0"/>
                <a:cs typeface="Times New Roman" panose="02020603050405020304" pitchFamily="18" charset="0"/>
              </a:rPr>
              <a:t>Bacalao</a:t>
            </a:r>
            <a:r>
              <a:rPr lang="en-US" sz="2000" dirty="0">
                <a:latin typeface="Comic Sans MS" panose="030F0702030302020204" pitchFamily="66" charset="0"/>
                <a:ea typeface="Calibri" panose="020F0502020204030204" pitchFamily="34" charset="0"/>
                <a:cs typeface="Times New Roman" panose="02020603050405020304" pitchFamily="18" charset="0"/>
              </a:rPr>
              <a:t>, which is dried salted codfish, it is stewed with tomatoes, capers, olives, and potatoes.</a:t>
            </a:r>
          </a:p>
          <a:p>
            <a:pPr marL="342900" marR="0" lvl="0" indent="-342900">
              <a:lnSpc>
                <a:spcPct val="107000"/>
              </a:lnSpc>
              <a:spcBef>
                <a:spcPts val="0"/>
              </a:spcBef>
              <a:spcAft>
                <a:spcPts val="0"/>
              </a:spcAft>
              <a:buFont typeface="Wingdings 2" panose="05020102010507070707" pitchFamily="18" charset="2"/>
              <a:buChar char=""/>
            </a:pPr>
            <a:r>
              <a:rPr lang="en-US" sz="2000" dirty="0">
                <a:latin typeface="Comic Sans MS" panose="030F0702030302020204" pitchFamily="66" charset="0"/>
                <a:ea typeface="Calibri" panose="020F0502020204030204" pitchFamily="34" charset="0"/>
                <a:cs typeface="Times New Roman" panose="02020603050405020304" pitchFamily="18" charset="0"/>
              </a:rPr>
              <a:t>Other common foods are </a:t>
            </a:r>
            <a:r>
              <a:rPr lang="en-US" sz="2000" dirty="0" err="1">
                <a:latin typeface="Comic Sans MS" panose="030F0702030302020204" pitchFamily="66" charset="0"/>
                <a:ea typeface="Calibri" panose="020F0502020204030204" pitchFamily="34" charset="0"/>
                <a:cs typeface="Times New Roman" panose="02020603050405020304" pitchFamily="18" charset="0"/>
              </a:rPr>
              <a:t>Pozole</a:t>
            </a:r>
            <a:r>
              <a:rPr lang="en-US" sz="2000" dirty="0">
                <a:latin typeface="Comic Sans MS" panose="030F0702030302020204" pitchFamily="66" charset="0"/>
                <a:ea typeface="Calibri" panose="020F0502020204030204" pitchFamily="34" charset="0"/>
                <a:cs typeface="Times New Roman" panose="02020603050405020304" pitchFamily="18" charset="0"/>
              </a:rPr>
              <a:t>, </a:t>
            </a:r>
            <a:r>
              <a:rPr lang="en-US" sz="2000" dirty="0" err="1">
                <a:latin typeface="Comic Sans MS" panose="030F0702030302020204" pitchFamily="66" charset="0"/>
                <a:ea typeface="Calibri" panose="020F0502020204030204" pitchFamily="34" charset="0"/>
                <a:cs typeface="Times New Roman" panose="02020603050405020304" pitchFamily="18" charset="0"/>
              </a:rPr>
              <a:t>Romeritos</a:t>
            </a:r>
            <a:r>
              <a:rPr lang="en-US" sz="2000" dirty="0">
                <a:latin typeface="Comic Sans MS" panose="030F0702030302020204" pitchFamily="66" charset="0"/>
                <a:ea typeface="Calibri" panose="020F0502020204030204" pitchFamily="34" charset="0"/>
                <a:cs typeface="Times New Roman" panose="02020603050405020304" pitchFamily="18" charset="0"/>
              </a:rPr>
              <a:t> and turkey.</a:t>
            </a:r>
          </a:p>
          <a:p>
            <a:pPr marL="342900" marR="0" lvl="0" indent="-342900">
              <a:lnSpc>
                <a:spcPct val="107000"/>
              </a:lnSpc>
              <a:spcBef>
                <a:spcPts val="0"/>
              </a:spcBef>
              <a:spcAft>
                <a:spcPts val="800"/>
              </a:spcAft>
              <a:buFont typeface="Wingdings 2" panose="05020102010507070707" pitchFamily="18" charset="2"/>
              <a:buChar char=""/>
            </a:pPr>
            <a:r>
              <a:rPr lang="en-US" sz="2000" dirty="0">
                <a:latin typeface="Comic Sans MS" panose="030F0702030302020204" pitchFamily="66" charset="0"/>
                <a:ea typeface="Calibri" panose="020F0502020204030204" pitchFamily="34" charset="0"/>
                <a:cs typeface="Times New Roman" panose="02020603050405020304" pitchFamily="18" charset="0"/>
              </a:rPr>
              <a:t>A tasty treat </a:t>
            </a:r>
            <a:r>
              <a:rPr lang="en-US" sz="2000">
                <a:latin typeface="Comic Sans MS" panose="030F0702030302020204" pitchFamily="66" charset="0"/>
                <a:ea typeface="Calibri" panose="020F0502020204030204" pitchFamily="34" charset="0"/>
                <a:cs typeface="Times New Roman" panose="02020603050405020304" pitchFamily="18" charset="0"/>
              </a:rPr>
              <a:t>that </a:t>
            </a:r>
            <a:r>
              <a:rPr lang="en-US" sz="2000" smtClean="0">
                <a:latin typeface="Comic Sans MS" panose="030F0702030302020204" pitchFamily="66" charset="0"/>
                <a:ea typeface="Calibri" panose="020F0502020204030204" pitchFamily="34" charset="0"/>
                <a:cs typeface="Times New Roman" panose="02020603050405020304" pitchFamily="18" charset="0"/>
              </a:rPr>
              <a:t>Mexicans </a:t>
            </a:r>
            <a:r>
              <a:rPr lang="en-US" sz="2000" dirty="0">
                <a:latin typeface="Comic Sans MS" panose="030F0702030302020204" pitchFamily="66" charset="0"/>
                <a:ea typeface="Calibri" panose="020F0502020204030204" pitchFamily="34" charset="0"/>
                <a:cs typeface="Times New Roman" panose="02020603050405020304" pitchFamily="18" charset="0"/>
              </a:rPr>
              <a:t>enjoy during Christmas time are </a:t>
            </a:r>
            <a:r>
              <a:rPr lang="en-US" sz="2000" dirty="0" err="1">
                <a:latin typeface="Comic Sans MS" panose="030F0702030302020204" pitchFamily="66" charset="0"/>
                <a:ea typeface="Calibri" panose="020F0502020204030204" pitchFamily="34" charset="0"/>
                <a:cs typeface="Times New Roman" panose="02020603050405020304" pitchFamily="18" charset="0"/>
              </a:rPr>
              <a:t>Buñuelos</a:t>
            </a:r>
            <a:r>
              <a:rPr lang="en-US" sz="2000" dirty="0">
                <a:latin typeface="Comic Sans MS" panose="030F0702030302020204" pitchFamily="66" charset="0"/>
                <a:ea typeface="Calibri" panose="020F0502020204030204" pitchFamily="34" charset="0"/>
                <a:cs typeface="Times New Roman" panose="02020603050405020304" pitchFamily="18" charset="0"/>
              </a:rPr>
              <a:t>. They are fried flour tortillas sprinkled with sugar, cinnamon, and syrup.</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0" y="4232143"/>
            <a:ext cx="3571665" cy="23767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651" y="4232143"/>
            <a:ext cx="3604349" cy="2376781"/>
          </a:xfrm>
          <a:prstGeom prst="rect">
            <a:avLst/>
          </a:prstGeom>
        </p:spPr>
      </p:pic>
      <p:pic>
        <p:nvPicPr>
          <p:cNvPr id="7" name="Picture 6"/>
          <p:cNvPicPr>
            <a:picLocks noChangeAspect="1"/>
          </p:cNvPicPr>
          <p:nvPr/>
        </p:nvPicPr>
        <p:blipFill>
          <a:blip r:embed="rId5"/>
          <a:stretch>
            <a:fillRect/>
          </a:stretch>
        </p:blipFill>
        <p:spPr>
          <a:xfrm>
            <a:off x="8809655" y="4232143"/>
            <a:ext cx="3382345" cy="2250797"/>
          </a:xfrm>
          <a:prstGeom prst="rect">
            <a:avLst/>
          </a:prstGeom>
        </p:spPr>
      </p:pic>
      <p:sp>
        <p:nvSpPr>
          <p:cNvPr id="8" name="TextBox 7"/>
          <p:cNvSpPr txBox="1"/>
          <p:nvPr/>
        </p:nvSpPr>
        <p:spPr>
          <a:xfrm>
            <a:off x="323557" y="337625"/>
            <a:ext cx="11868443" cy="646331"/>
          </a:xfrm>
          <a:prstGeom prst="rect">
            <a:avLst/>
          </a:prstGeom>
          <a:noFill/>
        </p:spPr>
        <p:txBody>
          <a:bodyPr wrap="square" rtlCol="0">
            <a:spAutoFit/>
          </a:bodyPr>
          <a:lstStyle/>
          <a:p>
            <a:r>
              <a:rPr lang="en-US" sz="3600" dirty="0" smtClean="0">
                <a:latin typeface="Lucida Handwriting" panose="03010101010101010101" pitchFamily="66" charset="0"/>
              </a:rPr>
              <a:t>Traditional Foods Served During Christmas</a:t>
            </a:r>
            <a:endParaRPr lang="en-US" sz="3600" dirty="0">
              <a:latin typeface="Lucida Handwriting" panose="03010101010101010101" pitchFamily="66" charset="0"/>
            </a:endParaRPr>
          </a:p>
        </p:txBody>
      </p:sp>
    </p:spTree>
    <p:extLst>
      <p:ext uri="{BB962C8B-B14F-4D97-AF65-F5344CB8AC3E}">
        <p14:creationId xmlns:p14="http://schemas.microsoft.com/office/powerpoint/2010/main" val="1260916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10" name="TextBox 9"/>
          <p:cNvSpPr txBox="1"/>
          <p:nvPr/>
        </p:nvSpPr>
        <p:spPr>
          <a:xfrm>
            <a:off x="4726744" y="703383"/>
            <a:ext cx="7568419" cy="3339184"/>
          </a:xfrm>
          <a:prstGeom prst="rect">
            <a:avLst/>
          </a:prstGeom>
          <a:noFill/>
        </p:spPr>
        <p:txBody>
          <a:bodyPr wrap="square" rtlCol="0">
            <a:spAutoFit/>
          </a:bodyPr>
          <a:lstStyle/>
          <a:p>
            <a:pPr marL="342900" marR="0" lvl="0" indent="-342900">
              <a:lnSpc>
                <a:spcPct val="107000"/>
              </a:lnSpc>
              <a:spcBef>
                <a:spcPts val="0"/>
              </a:spcBef>
              <a:spcAft>
                <a:spcPts val="0"/>
              </a:spcAft>
              <a:buFont typeface="Wingdings 2" panose="05020102010507070707" pitchFamily="18" charset="2"/>
              <a:buChar char=""/>
            </a:pPr>
            <a:r>
              <a:rPr lang="en-US" dirty="0">
                <a:latin typeface="Comic Sans MS" panose="030F0702030302020204" pitchFamily="66" charset="0"/>
                <a:ea typeface="Calibri" panose="020F0502020204030204" pitchFamily="34" charset="0"/>
                <a:cs typeface="Times New Roman" panose="02020603050405020304" pitchFamily="18" charset="0"/>
              </a:rPr>
              <a:t>The Christmas celebrations in Mexico start on December 16</a:t>
            </a:r>
            <a:r>
              <a:rPr lang="en-US" baseline="30000" dirty="0">
                <a:latin typeface="Comic Sans MS" panose="030F0702030302020204" pitchFamily="66" charset="0"/>
                <a:ea typeface="Calibri" panose="020F0502020204030204" pitchFamily="34" charset="0"/>
                <a:cs typeface="Times New Roman" panose="02020603050405020304" pitchFamily="18" charset="0"/>
              </a:rPr>
              <a:t>th</a:t>
            </a:r>
            <a:r>
              <a:rPr lang="en-US" dirty="0">
                <a:latin typeface="Comic Sans MS" panose="030F0702030302020204" pitchFamily="66" charset="0"/>
                <a:ea typeface="Calibri" panose="020F0502020204030204" pitchFamily="34" charset="0"/>
                <a:cs typeface="Times New Roman" panose="02020603050405020304" pitchFamily="18" charset="0"/>
              </a:rPr>
              <a:t> with “Las Posadas”.</a:t>
            </a:r>
          </a:p>
          <a:p>
            <a:pPr marL="342900" marR="0" lvl="0" indent="-342900">
              <a:lnSpc>
                <a:spcPct val="107000"/>
              </a:lnSpc>
              <a:spcBef>
                <a:spcPts val="0"/>
              </a:spcBef>
              <a:spcAft>
                <a:spcPts val="0"/>
              </a:spcAft>
              <a:buFont typeface="Wingdings 2" panose="05020102010507070707" pitchFamily="18" charset="2"/>
              <a:buChar char=""/>
            </a:pPr>
            <a:r>
              <a:rPr lang="en-US" dirty="0">
                <a:latin typeface="Comic Sans MS" panose="030F0702030302020204" pitchFamily="66" charset="0"/>
                <a:ea typeface="Calibri" panose="020F0502020204030204" pitchFamily="34" charset="0"/>
                <a:cs typeface="Times New Roman" panose="02020603050405020304" pitchFamily="18" charset="0"/>
              </a:rPr>
              <a:t>La Posada is a religious procession that reenacts the search for shelter by Mary and Joseph before the birth of baby Jesus. During the procession celebrants go from house to house singing and carrying the images of Mary and Joseph looking for shelter.</a:t>
            </a:r>
          </a:p>
          <a:p>
            <a:pPr marL="342900" marR="0" lvl="0" indent="-342900">
              <a:lnSpc>
                <a:spcPct val="107000"/>
              </a:lnSpc>
              <a:spcBef>
                <a:spcPts val="0"/>
              </a:spcBef>
              <a:spcAft>
                <a:spcPts val="0"/>
              </a:spcAft>
              <a:buFont typeface="Wingdings 2" panose="05020102010507070707" pitchFamily="18" charset="2"/>
              <a:buChar char=""/>
            </a:pPr>
            <a:r>
              <a:rPr lang="en-US" dirty="0">
                <a:latin typeface="Comic Sans MS" panose="030F0702030302020204" pitchFamily="66" charset="0"/>
                <a:ea typeface="Calibri" panose="020F0502020204030204" pitchFamily="34" charset="0"/>
                <a:cs typeface="Times New Roman" panose="02020603050405020304" pitchFamily="18" charset="0"/>
              </a:rPr>
              <a:t>Each Posada ends with a piñata being broken and a meal is served to all the celebrants.</a:t>
            </a:r>
          </a:p>
          <a:p>
            <a:pPr marL="342900" marR="0" lvl="0" indent="-342900">
              <a:lnSpc>
                <a:spcPct val="107000"/>
              </a:lnSpc>
              <a:spcBef>
                <a:spcPts val="0"/>
              </a:spcBef>
              <a:spcAft>
                <a:spcPts val="800"/>
              </a:spcAft>
              <a:buFont typeface="Wingdings 2" panose="05020102010507070707" pitchFamily="18" charset="2"/>
              <a:buChar char=""/>
            </a:pPr>
            <a:r>
              <a:rPr lang="en-US" dirty="0">
                <a:latin typeface="Comic Sans MS" panose="030F0702030302020204" pitchFamily="66" charset="0"/>
                <a:ea typeface="Calibri" panose="020F0502020204030204" pitchFamily="34" charset="0"/>
                <a:cs typeface="Times New Roman" panose="02020603050405020304" pitchFamily="18" charset="0"/>
              </a:rPr>
              <a:t>On Christmas Eve, the last posada is celebrated and everyone goes to La </a:t>
            </a:r>
            <a:r>
              <a:rPr lang="en-US" dirty="0" err="1">
                <a:latin typeface="Comic Sans MS" panose="030F0702030302020204" pitchFamily="66" charset="0"/>
                <a:ea typeface="Calibri" panose="020F0502020204030204" pitchFamily="34" charset="0"/>
                <a:cs typeface="Times New Roman" panose="02020603050405020304" pitchFamily="18" charset="0"/>
              </a:rPr>
              <a:t>Misa</a:t>
            </a:r>
            <a:r>
              <a:rPr lang="en-US" dirty="0">
                <a:latin typeface="Comic Sans MS" panose="030F0702030302020204" pitchFamily="66" charset="0"/>
                <a:ea typeface="Calibri" panose="020F0502020204030204" pitchFamily="34" charset="0"/>
                <a:cs typeface="Times New Roman" panose="02020603050405020304" pitchFamily="18" charset="0"/>
              </a:rPr>
              <a:t> de Gallo in the evening. Following the mass, there is a traditional midnight feast.</a:t>
            </a:r>
            <a:endParaRPr lang="en-US"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210" y="4042567"/>
            <a:ext cx="3827932" cy="270993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4933" y="4042567"/>
            <a:ext cx="4072308" cy="2709936"/>
          </a:xfrm>
          <a:prstGeom prst="rect">
            <a:avLst/>
          </a:prstGeom>
        </p:spPr>
      </p:pic>
      <p:sp>
        <p:nvSpPr>
          <p:cNvPr id="13" name="TextBox 12"/>
          <p:cNvSpPr txBox="1"/>
          <p:nvPr/>
        </p:nvSpPr>
        <p:spPr>
          <a:xfrm>
            <a:off x="4726744" y="60141"/>
            <a:ext cx="6597747" cy="584775"/>
          </a:xfrm>
          <a:prstGeom prst="rect">
            <a:avLst/>
          </a:prstGeom>
          <a:noFill/>
        </p:spPr>
        <p:txBody>
          <a:bodyPr wrap="square" rtlCol="0">
            <a:spAutoFit/>
          </a:bodyPr>
          <a:lstStyle/>
          <a:p>
            <a:r>
              <a:rPr lang="en-US" sz="3200" dirty="0" smtClean="0">
                <a:latin typeface="Lucida Handwriting" panose="03010101010101010101" pitchFamily="66" charset="0"/>
              </a:rPr>
              <a:t>Christmastime Traditions</a:t>
            </a:r>
            <a:endParaRPr lang="en-US" sz="3200" dirty="0">
              <a:latin typeface="Lucida Handwriting" panose="03010101010101010101" pitchFamily="66" charset="0"/>
            </a:endParaRPr>
          </a:p>
        </p:txBody>
      </p:sp>
    </p:spTree>
    <p:extLst>
      <p:ext uri="{BB962C8B-B14F-4D97-AF65-F5344CB8AC3E}">
        <p14:creationId xmlns:p14="http://schemas.microsoft.com/office/powerpoint/2010/main" val="2851333920"/>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81754"/>
            <a:ext cx="12192000" cy="3376246"/>
          </a:xfrm>
          <a:prstGeom prst="rect">
            <a:avLst/>
          </a:prstGeom>
        </p:spPr>
      </p:pic>
      <p:sp>
        <p:nvSpPr>
          <p:cNvPr id="3" name="TextBox 2"/>
          <p:cNvSpPr txBox="1"/>
          <p:nvPr/>
        </p:nvSpPr>
        <p:spPr>
          <a:xfrm>
            <a:off x="2518117" y="138409"/>
            <a:ext cx="8271801" cy="646331"/>
          </a:xfrm>
          <a:prstGeom prst="rect">
            <a:avLst/>
          </a:prstGeom>
          <a:noFill/>
        </p:spPr>
        <p:txBody>
          <a:bodyPr wrap="square" rtlCol="0">
            <a:spAutoFit/>
          </a:bodyPr>
          <a:lstStyle/>
          <a:p>
            <a:r>
              <a:rPr lang="en-US" sz="3600" dirty="0" smtClean="0">
                <a:latin typeface="Lucida Handwriting" panose="03010101010101010101" pitchFamily="66" charset="0"/>
              </a:rPr>
              <a:t>Christmastime Traditions</a:t>
            </a:r>
            <a:endParaRPr lang="en-US" sz="3600" dirty="0">
              <a:latin typeface="Lucida Handwriting" panose="03010101010101010101" pitchFamily="66" charset="0"/>
            </a:endParaRPr>
          </a:p>
        </p:txBody>
      </p:sp>
      <p:sp>
        <p:nvSpPr>
          <p:cNvPr id="4" name="TextBox 3"/>
          <p:cNvSpPr txBox="1"/>
          <p:nvPr/>
        </p:nvSpPr>
        <p:spPr>
          <a:xfrm>
            <a:off x="365760" y="1111348"/>
            <a:ext cx="11633982" cy="2150717"/>
          </a:xfrm>
          <a:prstGeom prst="rect">
            <a:avLst/>
          </a:prstGeom>
          <a:noFill/>
        </p:spPr>
        <p:txBody>
          <a:bodyPr wrap="square" rtlCol="0">
            <a:spAutoFit/>
          </a:bodyPr>
          <a:lstStyle/>
          <a:p>
            <a:pPr marL="342900" marR="0" lvl="0" indent="-342900">
              <a:lnSpc>
                <a:spcPct val="107000"/>
              </a:lnSpc>
              <a:spcBef>
                <a:spcPts val="0"/>
              </a:spcBef>
              <a:spcAft>
                <a:spcPts val="0"/>
              </a:spcAft>
              <a:buFont typeface="Wingdings 2" panose="05020102010507070707" pitchFamily="18" charset="2"/>
              <a:buChar char=""/>
            </a:pPr>
            <a:r>
              <a:rPr lang="en-US" dirty="0">
                <a:latin typeface="Comic Sans MS" panose="030F0702030302020204" pitchFamily="66" charset="0"/>
                <a:ea typeface="Calibri" panose="020F0502020204030204" pitchFamily="34" charset="0"/>
                <a:cs typeface="Times New Roman" panose="02020603050405020304" pitchFamily="18" charset="0"/>
              </a:rPr>
              <a:t>Christmas day in Mexico is quiet. To children in many parts of the world, December 25</a:t>
            </a:r>
            <a:r>
              <a:rPr lang="en-US" baseline="30000" dirty="0">
                <a:latin typeface="Comic Sans MS" panose="030F0702030302020204" pitchFamily="66" charset="0"/>
                <a:ea typeface="Calibri" panose="020F0502020204030204" pitchFamily="34" charset="0"/>
                <a:cs typeface="Times New Roman" panose="02020603050405020304" pitchFamily="18" charset="0"/>
              </a:rPr>
              <a:t>th</a:t>
            </a:r>
            <a:r>
              <a:rPr lang="en-US" dirty="0">
                <a:latin typeface="Comic Sans MS" panose="030F0702030302020204" pitchFamily="66" charset="0"/>
                <a:ea typeface="Calibri" panose="020F0502020204030204" pitchFamily="34" charset="0"/>
                <a:cs typeface="Times New Roman" panose="02020603050405020304" pitchFamily="18" charset="0"/>
              </a:rPr>
              <a:t> means gifts. The children of Mexico have a different tradition, their big day comes until January 6</a:t>
            </a:r>
            <a:r>
              <a:rPr lang="en-US" baseline="30000" dirty="0">
                <a:latin typeface="Comic Sans MS" panose="030F0702030302020204" pitchFamily="66" charset="0"/>
                <a:ea typeface="Calibri" panose="020F0502020204030204" pitchFamily="34" charset="0"/>
                <a:cs typeface="Times New Roman" panose="02020603050405020304" pitchFamily="18" charset="0"/>
              </a:rPr>
              <a:t>th, </a:t>
            </a:r>
            <a:r>
              <a:rPr lang="en-US" dirty="0" err="1">
                <a:latin typeface="Comic Sans MS" panose="030F0702030302020204" pitchFamily="66" charset="0"/>
                <a:ea typeface="Calibri" panose="020F0502020204030204" pitchFamily="34" charset="0"/>
                <a:cs typeface="Times New Roman" panose="02020603050405020304" pitchFamily="18" charset="0"/>
              </a:rPr>
              <a:t>Dia</a:t>
            </a:r>
            <a:r>
              <a:rPr lang="en-US" dirty="0">
                <a:latin typeface="Comic Sans MS" panose="030F0702030302020204" pitchFamily="66" charset="0"/>
                <a:ea typeface="Calibri" panose="020F0502020204030204" pitchFamily="34" charset="0"/>
                <a:cs typeface="Times New Roman" panose="02020603050405020304" pitchFamily="18" charset="0"/>
              </a:rPr>
              <a:t> de Los Reyes </a:t>
            </a:r>
            <a:r>
              <a:rPr lang="en-US" dirty="0" err="1">
                <a:latin typeface="Comic Sans MS" panose="030F0702030302020204" pitchFamily="66" charset="0"/>
                <a:ea typeface="Calibri" panose="020F0502020204030204" pitchFamily="34" charset="0"/>
                <a:cs typeface="Times New Roman" panose="02020603050405020304" pitchFamily="18" charset="0"/>
              </a:rPr>
              <a:t>Magos</a:t>
            </a:r>
            <a:r>
              <a:rPr lang="en-US" dirty="0">
                <a:latin typeface="Comic Sans MS" panose="030F0702030302020204" pitchFamily="66"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Wingdings 2" panose="05020102010507070707" pitchFamily="18" charset="2"/>
              <a:buChar char=""/>
            </a:pPr>
            <a:r>
              <a:rPr lang="en-US" dirty="0">
                <a:latin typeface="Comic Sans MS" panose="030F0702030302020204" pitchFamily="66" charset="0"/>
                <a:ea typeface="Calibri" panose="020F0502020204030204" pitchFamily="34" charset="0"/>
                <a:cs typeface="Times New Roman" panose="02020603050405020304" pitchFamily="18" charset="0"/>
              </a:rPr>
              <a:t>In Mexico, Santa Claus doesn’t bring gifts, it is “Los </a:t>
            </a:r>
            <a:r>
              <a:rPr lang="en-US" dirty="0" err="1">
                <a:latin typeface="Comic Sans MS" panose="030F0702030302020204" pitchFamily="66" charset="0"/>
                <a:ea typeface="Calibri" panose="020F0502020204030204" pitchFamily="34" charset="0"/>
                <a:cs typeface="Times New Roman" panose="02020603050405020304" pitchFamily="18" charset="0"/>
              </a:rPr>
              <a:t>Tres</a:t>
            </a:r>
            <a:r>
              <a:rPr lang="en-US" dirty="0">
                <a:latin typeface="Comic Sans MS" panose="030F0702030302020204" pitchFamily="66" charset="0"/>
                <a:ea typeface="Calibri" panose="020F0502020204030204" pitchFamily="34" charset="0"/>
                <a:cs typeface="Times New Roman" panose="02020603050405020304" pitchFamily="18" charset="0"/>
              </a:rPr>
              <a:t> Reyes </a:t>
            </a:r>
            <a:r>
              <a:rPr lang="en-US" dirty="0" err="1">
                <a:latin typeface="Comic Sans MS" panose="030F0702030302020204" pitchFamily="66" charset="0"/>
                <a:ea typeface="Calibri" panose="020F0502020204030204" pitchFamily="34" charset="0"/>
                <a:cs typeface="Times New Roman" panose="02020603050405020304" pitchFamily="18" charset="0"/>
              </a:rPr>
              <a:t>Magos</a:t>
            </a:r>
            <a:r>
              <a:rPr lang="en-US" dirty="0">
                <a:latin typeface="Comic Sans MS" panose="030F0702030302020204" pitchFamily="66" charset="0"/>
                <a:ea typeface="Calibri" panose="020F0502020204030204" pitchFamily="34" charset="0"/>
                <a:cs typeface="Times New Roman" panose="02020603050405020304" pitchFamily="18" charset="0"/>
              </a:rPr>
              <a:t>” or three wise men who bring the gifts and leave them near the shoes of small children.</a:t>
            </a:r>
          </a:p>
          <a:p>
            <a:pPr marL="342900" marR="0" lvl="0" indent="-342900">
              <a:lnSpc>
                <a:spcPct val="107000"/>
              </a:lnSpc>
              <a:spcBef>
                <a:spcPts val="0"/>
              </a:spcBef>
              <a:spcAft>
                <a:spcPts val="800"/>
              </a:spcAft>
              <a:buFont typeface="Wingdings 2" panose="05020102010507070707" pitchFamily="18" charset="2"/>
              <a:buChar char=""/>
            </a:pPr>
            <a:r>
              <a:rPr lang="en-US" dirty="0">
                <a:latin typeface="Comic Sans MS" panose="030F0702030302020204" pitchFamily="66" charset="0"/>
                <a:ea typeface="Calibri" panose="020F0502020204030204" pitchFamily="34" charset="0"/>
                <a:cs typeface="Times New Roman" panose="02020603050405020304" pitchFamily="18" charset="0"/>
              </a:rPr>
              <a:t>In addition to the gift giving, it is traditional to eat “</a:t>
            </a:r>
            <a:r>
              <a:rPr lang="en-US" dirty="0" err="1">
                <a:latin typeface="Comic Sans MS" panose="030F0702030302020204" pitchFamily="66" charset="0"/>
                <a:ea typeface="Calibri" panose="020F0502020204030204" pitchFamily="34" charset="0"/>
                <a:cs typeface="Times New Roman" panose="02020603050405020304" pitchFamily="18" charset="0"/>
              </a:rPr>
              <a:t>Rosca</a:t>
            </a:r>
            <a:r>
              <a:rPr lang="en-US" dirty="0">
                <a:latin typeface="Comic Sans MS" panose="030F0702030302020204" pitchFamily="66" charset="0"/>
                <a:ea typeface="Calibri" panose="020F0502020204030204" pitchFamily="34" charset="0"/>
                <a:cs typeface="Times New Roman" panose="02020603050405020304" pitchFamily="18" charset="0"/>
              </a:rPr>
              <a:t> de Reyes”, which is baked with a small plastic figurine representing baby Jesus.</a:t>
            </a:r>
            <a:endParaRPr lang="en-US"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3772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27636495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135</TotalTime>
  <Words>519</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Comic Sans MS</vt:lpstr>
      <vt:lpstr>Lucida Handwriting</vt:lpstr>
      <vt:lpstr>Times New Roman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Carolina Vergara</dc:creator>
  <cp:lastModifiedBy>Dana Cravens</cp:lastModifiedBy>
  <cp:revision>15</cp:revision>
  <dcterms:created xsi:type="dcterms:W3CDTF">2013-12-18T23:34:04Z</dcterms:created>
  <dcterms:modified xsi:type="dcterms:W3CDTF">2017-11-07T14:36:34Z</dcterms:modified>
</cp:coreProperties>
</file>